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A2569-30F7-4F28-82DD-CEC4E2B5BFC7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02136-4DF0-4CB9-92CB-7FBA2F7FBA6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6215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finding is similar to those found by </a:t>
            </a:r>
            <a:r>
              <a:rPr lang="en-GB" dirty="0" err="1"/>
              <a:t>Monisha</a:t>
            </a:r>
            <a:r>
              <a:rPr lang="en-GB" dirty="0"/>
              <a:t> Sharma that </a:t>
            </a:r>
            <a:r>
              <a:rPr lang="en-GB" dirty="0" err="1"/>
              <a:t>foud</a:t>
            </a:r>
            <a:r>
              <a:rPr lang="en-GB" dirty="0"/>
              <a:t> that </a:t>
            </a:r>
            <a:r>
              <a:rPr lang="en-GB" b="1" dirty="0"/>
              <a:t>Home-Based HIV Testing and Education (HOPE) for Pregnant Women and Their Male Partners in Nyanza Province, Kenya.</a:t>
            </a:r>
          </a:p>
          <a:p>
            <a:r>
              <a:rPr lang="en-GB" b="1" dirty="0"/>
              <a:t>They found that assuming a cost of </a:t>
            </a:r>
            <a:r>
              <a:rPr lang="en-GB" dirty="0"/>
              <a:t>$31–37 and $14–16 USD per couple tested with program and task-shifting costs, respectively. At 60% coverage of male partners, HOPE was projected to avert 6987 HIV infections and 2603 deaths in Nyanza province over 10 years with an incremental cost-effectiveness ratio (ICER) of $886 and $615 respectively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8BD29-838B-4597-A914-448830FA690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7295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2478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908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095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3355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7620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8136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1566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8699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433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3007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5FAC-591B-46A1-B5BD-9E6744377D69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7161-6CDE-46B7-9BC3-58616941E6E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731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2E75E37-1E8B-426C-8FB0-119F1B58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62"/>
            <a:ext cx="12192000" cy="6876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DF3C3-40DF-4398-ABFF-E79B14CCDF22}"/>
              </a:ext>
            </a:extLst>
          </p:cNvPr>
          <p:cNvSpPr txBox="1"/>
          <p:nvPr/>
        </p:nvSpPr>
        <p:spPr>
          <a:xfrm>
            <a:off x="1418253" y="0"/>
            <a:ext cx="1042229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ZW" sz="4400" dirty="0" err="1">
                <a:solidFill>
                  <a:srgbClr val="C00000"/>
                </a:solidFill>
              </a:rPr>
              <a:t>Unitaid</a:t>
            </a:r>
            <a:r>
              <a:rPr lang="en-ZW" sz="4400" dirty="0">
                <a:solidFill>
                  <a:srgbClr val="C00000"/>
                </a:solidFill>
              </a:rPr>
              <a:t>/WHO/PSI Satellite on Reaching Men </a:t>
            </a:r>
          </a:p>
        </p:txBody>
      </p:sp>
    </p:spTree>
    <p:extLst>
      <p:ext uri="{BB962C8B-B14F-4D97-AF65-F5344CB8AC3E}">
        <p14:creationId xmlns:p14="http://schemas.microsoft.com/office/powerpoint/2010/main" val="179942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1663LOGO-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645" y="5690524"/>
            <a:ext cx="883920" cy="10464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226" y="-202656"/>
            <a:ext cx="11589774" cy="15147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Can we achieve the 1</a:t>
            </a:r>
            <a:r>
              <a:rPr lang="en-GB" b="1" baseline="30000" dirty="0">
                <a:solidFill>
                  <a:srgbClr val="C00000"/>
                </a:solidFill>
              </a:rPr>
              <a:t>st</a:t>
            </a:r>
            <a:r>
              <a:rPr lang="en-GB" b="1" dirty="0">
                <a:solidFill>
                  <a:srgbClr val="C00000"/>
                </a:solidFill>
              </a:rPr>
              <a:t> 90  without HIVST In Zimbabwe?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9358371" y="2232535"/>
            <a:ext cx="2499130" cy="535133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dirty="0"/>
              <a:t>With the introduction of community-based </a:t>
            </a:r>
            <a:r>
              <a:rPr lang="en-GB" sz="2400" b="1" dirty="0">
                <a:solidFill>
                  <a:srgbClr val="C00000"/>
                </a:solidFill>
              </a:rPr>
              <a:t>HIVST in young people, FSW and adult men</a:t>
            </a:r>
            <a:r>
              <a:rPr lang="en-GB" sz="2400" dirty="0"/>
              <a:t>, it will be possible to achieve the first 90 by 2019 !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4" y="1312098"/>
            <a:ext cx="4297689" cy="365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17" y="2232535"/>
            <a:ext cx="4297681" cy="3657600"/>
          </a:xfrm>
          <a:prstGeom prst="rect">
            <a:avLst/>
          </a:prstGeom>
        </p:spPr>
      </p:pic>
      <p:cxnSp>
        <p:nvCxnSpPr>
          <p:cNvPr id="9" name="Curved Connector 13"/>
          <p:cNvCxnSpPr/>
          <p:nvPr/>
        </p:nvCxnSpPr>
        <p:spPr>
          <a:xfrm rot="16200000" flipH="1">
            <a:off x="3048690" y="3100576"/>
            <a:ext cx="813607" cy="3438344"/>
          </a:xfrm>
          <a:prstGeom prst="curvedConnector2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66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2E75E37-1E8B-426C-8FB0-119F1B58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62"/>
            <a:ext cx="12192000" cy="6876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DF3C3-40DF-4398-ABFF-E79B14CCDF22}"/>
              </a:ext>
            </a:extLst>
          </p:cNvPr>
          <p:cNvSpPr txBox="1"/>
          <p:nvPr/>
        </p:nvSpPr>
        <p:spPr>
          <a:xfrm>
            <a:off x="1418253" y="0"/>
            <a:ext cx="1042229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ZW" sz="4400" dirty="0" err="1">
                <a:solidFill>
                  <a:srgbClr val="C00000"/>
                </a:solidFill>
              </a:rPr>
              <a:t>Unitaid</a:t>
            </a:r>
            <a:r>
              <a:rPr lang="en-ZW" sz="4400" dirty="0">
                <a:solidFill>
                  <a:srgbClr val="C00000"/>
                </a:solidFill>
              </a:rPr>
              <a:t>/WHO/PSI Satellite on Reaching Men </a:t>
            </a:r>
          </a:p>
        </p:txBody>
      </p:sp>
    </p:spTree>
    <p:extLst>
      <p:ext uri="{BB962C8B-B14F-4D97-AF65-F5344CB8AC3E}">
        <p14:creationId xmlns:p14="http://schemas.microsoft.com/office/powerpoint/2010/main" val="532841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155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Can we achieve the 1st 90  without HIVST In Zimbabwe?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 diagnosed with HIV</dc:title>
  <dc:creator>Karin Hatzold</dc:creator>
  <cp:lastModifiedBy>Karin Hatzold</cp:lastModifiedBy>
  <cp:revision>31</cp:revision>
  <dcterms:created xsi:type="dcterms:W3CDTF">2016-12-03T19:26:38Z</dcterms:created>
  <dcterms:modified xsi:type="dcterms:W3CDTF">2019-07-23T20:30:39Z</dcterms:modified>
</cp:coreProperties>
</file>